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81" r:id="rId4"/>
    <p:sldId id="277" r:id="rId5"/>
    <p:sldId id="266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83" r:id="rId14"/>
    <p:sldId id="267" r:id="rId15"/>
    <p:sldId id="27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82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3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2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5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7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7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3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6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83075-0929-4F7F-85B1-EE5B6F4B9D18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ACC9-98D2-4219-8C63-579290799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1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377" y="2875002"/>
            <a:ext cx="11377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Section 1b: Finding the AIF/VOF</a:t>
            </a:r>
          </a:p>
        </p:txBody>
      </p:sp>
    </p:spTree>
    <p:extLst>
      <p:ext uri="{BB962C8B-B14F-4D97-AF65-F5344CB8AC3E}">
        <p14:creationId xmlns:p14="http://schemas.microsoft.com/office/powerpoint/2010/main" val="303465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the address to your folder.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56" y="750499"/>
            <a:ext cx="8621153" cy="59917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20026" y="2487335"/>
            <a:ext cx="7745408" cy="100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483029" y="1906614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96265" y="3195178"/>
            <a:ext cx="4097867" cy="4830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/blue/</a:t>
            </a:r>
            <a:r>
              <a:rPr lang="en-US" sz="1600" dirty="0" err="1">
                <a:latin typeface="Consolas" panose="020B0609020204030204" pitchFamily="49" charset="0"/>
              </a:rPr>
              <a:t>ruogu.fang</a:t>
            </a:r>
            <a:r>
              <a:rPr lang="en-US" sz="1600" dirty="0">
                <a:latin typeface="Consolas" panose="020B0609020204030204" pitchFamily="49" charset="0"/>
              </a:rPr>
              <a:t>/USER/AIF-VOF</a:t>
            </a:r>
          </a:p>
        </p:txBody>
      </p:sp>
    </p:spTree>
    <p:extLst>
      <p:ext uri="{BB962C8B-B14F-4D97-AF65-F5344CB8AC3E}">
        <p14:creationId xmlns:p14="http://schemas.microsoft.com/office/powerpoint/2010/main" val="406564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 </a:t>
            </a:r>
            <a:r>
              <a:rPr lang="en-US" b="1" dirty="0" err="1"/>
              <a:t>ct_annotation.m</a:t>
            </a:r>
            <a:r>
              <a:rPr lang="en-US" dirty="0"/>
              <a:t> and </a:t>
            </a:r>
            <a:r>
              <a:rPr lang="en-US" b="1" dirty="0" err="1"/>
              <a:t>practice_code.m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00" y="802257"/>
            <a:ext cx="8315066" cy="57790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2700" y="2786332"/>
            <a:ext cx="1620009" cy="1043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7421" y="2247003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9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the initials variable to your initials in both files.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00" y="783990"/>
            <a:ext cx="8509266" cy="5914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64798" y="3450567"/>
            <a:ext cx="2439519" cy="32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32267" y="2911238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66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570837-FFD7-D1BA-1086-E7AFD276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82" y="2222053"/>
            <a:ext cx="5400870" cy="4163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92B48-0FF5-A727-5098-7D6C9F8C8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958277"/>
            <a:ext cx="11844867" cy="9122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EXTRA: Adjust shortcut settings in MATLAB using the Preferences window.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4714" y="1182152"/>
            <a:ext cx="779763" cy="18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5917224" y="861646"/>
            <a:ext cx="931550" cy="3205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83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90900" y="2171905"/>
            <a:ext cx="54102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Section 2: Standalone Training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This is not included since it is the exact same as section 3 but without automatic annotations.</a:t>
            </a:r>
          </a:p>
        </p:txBody>
      </p:sp>
    </p:spTree>
    <p:extLst>
      <p:ext uri="{BB962C8B-B14F-4D97-AF65-F5344CB8AC3E}">
        <p14:creationId xmlns:p14="http://schemas.microsoft.com/office/powerpoint/2010/main" val="148524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97000" y="2875002"/>
            <a:ext cx="939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Section 3: Annotating CTP</a:t>
            </a:r>
          </a:p>
        </p:txBody>
      </p:sp>
    </p:spTree>
    <p:extLst>
      <p:ext uri="{BB962C8B-B14F-4D97-AF65-F5344CB8AC3E}">
        <p14:creationId xmlns:p14="http://schemas.microsoft.com/office/powerpoint/2010/main" val="320555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3" y="788526"/>
            <a:ext cx="8603740" cy="5979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the subject ID and run the code.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224867" y="3302001"/>
            <a:ext cx="3259666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59267" y="2843505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7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25" y="801829"/>
            <a:ext cx="8291015" cy="57623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Accept or reject the automatic selection.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8467" y="1896533"/>
            <a:ext cx="2540000" cy="736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22867" y="1565039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8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16" y="675679"/>
            <a:ext cx="8797834" cy="61145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If accepted</a:t>
            </a:r>
            <a:r>
              <a:rPr lang="en-US" dirty="0"/>
              <a:t>, highlight and copy the coordinates to the Google Sheet under the proper ID.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6733" y="5808134"/>
            <a:ext cx="2658534" cy="626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59736" y="5268805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If rejected</a:t>
            </a:r>
            <a:r>
              <a:rPr lang="en-US" dirty="0"/>
              <a:t>, select the artery and accept or reject the AIF.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70" y="732643"/>
            <a:ext cx="8679326" cy="60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0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 example of the AIF/VOF curve using automatic selection and the scale that the CT image uses.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13018-9C15-BF3D-2422-470D679A2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74" y="815665"/>
            <a:ext cx="8955452" cy="33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01F9F1-EA8A-7645-D223-0E50C2F8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86" y="4341273"/>
            <a:ext cx="9711228" cy="215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23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the vein and accept or reject the VOF.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71" y="748064"/>
            <a:ext cx="8512524" cy="59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5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Confirm or redo your manual selection.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05" y="702732"/>
            <a:ext cx="8731455" cy="60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5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16" y="675679"/>
            <a:ext cx="8797834" cy="61145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Highlight and copy the coordinates to your clipboard. Make sure you note the ID.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6733" y="5808134"/>
            <a:ext cx="2658534" cy="626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59736" y="5268805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01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9F9F19-EF09-4551-D84B-55C498B63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8" y="1728629"/>
            <a:ext cx="11398223" cy="24828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in the </a:t>
            </a:r>
            <a:r>
              <a:rPr lang="en-US" b="1" dirty="0"/>
              <a:t>Annotator, Error (if needed), Manual (if needed), and AIF/VOF Coordinates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37011" y="1728629"/>
            <a:ext cx="5923412" cy="2482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54129" y="1268305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4ECF3E-E0A7-A9CE-5295-75841410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62" y="4671838"/>
            <a:ext cx="2410161" cy="17242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40D7F-6CEE-230E-33F4-3929756F429E}"/>
              </a:ext>
            </a:extLst>
          </p:cNvPr>
          <p:cNvSpPr/>
          <p:nvPr/>
        </p:nvSpPr>
        <p:spPr>
          <a:xfrm>
            <a:off x="2394071" y="4911183"/>
            <a:ext cx="2695452" cy="12455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600" dirty="0"/>
              <a:t>If you paste the coordinate line, there is an option to “</a:t>
            </a:r>
            <a:r>
              <a:rPr lang="en-US" sz="1600" b="1" dirty="0"/>
              <a:t>Split text to columns”.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9D5702-22E2-B486-58CF-46580DF3531F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089523" y="5533971"/>
            <a:ext cx="11607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7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 annotation session on the </a:t>
            </a:r>
            <a:r>
              <a:rPr lang="en-US" b="1" dirty="0"/>
              <a:t>Sessions</a:t>
            </a:r>
            <a:r>
              <a:rPr lang="en-US" dirty="0"/>
              <a:t> sheet.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40D7F-6CEE-230E-33F4-3929756F429E}"/>
              </a:ext>
            </a:extLst>
          </p:cNvPr>
          <p:cNvSpPr/>
          <p:nvPr/>
        </p:nvSpPr>
        <p:spPr>
          <a:xfrm>
            <a:off x="3978335" y="4410023"/>
            <a:ext cx="4041898" cy="48729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600" dirty="0"/>
              <a:t>If you forget to time, give your best estimate.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D01DB-53EF-FC64-E378-F54BFFF4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92" y="2324785"/>
            <a:ext cx="9453185" cy="17242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627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Examples of how to anatomically find the AIF/VOF.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7FC2F4-EF34-F26D-D50A-84A9576C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34" y="999644"/>
            <a:ext cx="6496131" cy="242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FD3229-C219-B676-8359-4334C8D2F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1762" y="3760016"/>
            <a:ext cx="9608473" cy="2852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82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94000" y="2875002"/>
            <a:ext cx="660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Section 1c: Setup</a:t>
            </a:r>
          </a:p>
        </p:txBody>
      </p:sp>
    </p:spTree>
    <p:extLst>
      <p:ext uri="{BB962C8B-B14F-4D97-AF65-F5344CB8AC3E}">
        <p14:creationId xmlns:p14="http://schemas.microsoft.com/office/powerpoint/2010/main" val="40260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36507"/>
            <a:ext cx="8058848" cy="5600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Navigate to Open </a:t>
            </a:r>
            <a:r>
              <a:rPr lang="en-US" dirty="0" err="1"/>
              <a:t>OnDemand</a:t>
            </a:r>
            <a:r>
              <a:rPr lang="en-US" dirty="0"/>
              <a:t>. Under Interactive Apps, select MATLAB.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56000" y="3454400"/>
            <a:ext cx="1016000" cy="135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24667" y="3183467"/>
            <a:ext cx="872066" cy="270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4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0" y="690161"/>
            <a:ext cx="8664452" cy="602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the following fields and launch MATLAB.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2667" y="3454400"/>
            <a:ext cx="3412066" cy="22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47934" y="2853267"/>
            <a:ext cx="2556933" cy="6011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32667" y="4123266"/>
            <a:ext cx="3412066" cy="22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32667" y="4792132"/>
            <a:ext cx="3412066" cy="22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32666" y="5799665"/>
            <a:ext cx="3412066" cy="22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24199" y="6462278"/>
            <a:ext cx="3412066" cy="22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04868" y="1837267"/>
            <a:ext cx="2695452" cy="26839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MATLAB version: </a:t>
            </a:r>
            <a:r>
              <a:rPr lang="en-US" sz="1600" b="1" dirty="0"/>
              <a:t>R2022a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CPU cores: </a:t>
            </a:r>
            <a:r>
              <a:rPr lang="en-US" sz="1600" b="1" dirty="0"/>
              <a:t>2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Memory (GB): </a:t>
            </a:r>
            <a:r>
              <a:rPr lang="en-US" sz="1600" b="1" dirty="0"/>
              <a:t>20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Time requested: </a:t>
            </a:r>
            <a:r>
              <a:rPr lang="en-US" sz="1600" b="1" dirty="0"/>
              <a:t>12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Cluster partition: </a:t>
            </a:r>
            <a:r>
              <a:rPr lang="en-US" sz="1600" b="1" dirty="0" err="1"/>
              <a:t>hpg</a:t>
            </a:r>
            <a:r>
              <a:rPr lang="en-US" sz="1600" b="1" dirty="0"/>
              <a:t>-default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SLURM account: </a:t>
            </a:r>
            <a:r>
              <a:rPr lang="en-US" sz="1600" b="1" dirty="0" err="1"/>
              <a:t>ruogu.fang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/>
              <a:t>QoS</a:t>
            </a:r>
            <a:r>
              <a:rPr lang="en-US" sz="1600" dirty="0"/>
              <a:t>: </a:t>
            </a:r>
            <a:r>
              <a:rPr lang="en-US" sz="1600" b="1" dirty="0" err="1"/>
              <a:t>ruogu.fang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191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56" y="698740"/>
            <a:ext cx="8675010" cy="6029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 a Terminal Emulator found under the Red Hat Applications icon.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89656" y="1178894"/>
            <a:ext cx="858653" cy="29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02257" y="1025080"/>
            <a:ext cx="923026" cy="3019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56" y="705206"/>
            <a:ext cx="8640883" cy="6005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 command. Replace USER with your </a:t>
            </a:r>
            <a:r>
              <a:rPr lang="en-US" dirty="0" err="1"/>
              <a:t>GatorLink</a:t>
            </a:r>
            <a:r>
              <a:rPr lang="en-US" dirty="0"/>
              <a:t>. (There is a space between the red and blue addresses)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73732" y="2757528"/>
            <a:ext cx="4429989" cy="29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751827" y="2480019"/>
            <a:ext cx="923026" cy="3019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007635" y="3466418"/>
            <a:ext cx="7962182" cy="4830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cp</a:t>
            </a:r>
            <a:r>
              <a:rPr lang="en-US" sz="1600" dirty="0">
                <a:latin typeface="Consolas" panose="020B0609020204030204" pitchFamily="49" charset="0"/>
              </a:rPr>
              <a:t> -R /red/</a:t>
            </a:r>
            <a:r>
              <a:rPr lang="en-US" sz="1600" dirty="0" err="1">
                <a:latin typeface="Consolas" panose="020B0609020204030204" pitchFamily="49" charset="0"/>
              </a:rPr>
              <a:t>ruogu.fang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kylebsee</a:t>
            </a:r>
            <a:r>
              <a:rPr lang="en-US" sz="1600" dirty="0">
                <a:latin typeface="Consolas" panose="020B0609020204030204" pitchFamily="49" charset="0"/>
              </a:rPr>
              <a:t>/MAGIC/AIF-VOF/ /blue/</a:t>
            </a:r>
            <a:r>
              <a:rPr lang="en-US" sz="1600" dirty="0" err="1">
                <a:latin typeface="Consolas" panose="020B0609020204030204" pitchFamily="49" charset="0"/>
              </a:rPr>
              <a:t>ruogu.fang</a:t>
            </a:r>
            <a:r>
              <a:rPr lang="en-US" sz="1600" dirty="0">
                <a:latin typeface="Consolas" panose="020B0609020204030204" pitchFamily="49" charset="0"/>
              </a:rPr>
              <a:t>/USER/</a:t>
            </a:r>
          </a:p>
        </p:txBody>
      </p:sp>
    </p:spTree>
    <p:extLst>
      <p:ext uri="{BB962C8B-B14F-4D97-AF65-F5344CB8AC3E}">
        <p14:creationId xmlns:p14="http://schemas.microsoft.com/office/powerpoint/2010/main" val="8866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84667"/>
            <a:ext cx="11844867" cy="522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are a few of MATLAB’s features.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56" y="750499"/>
            <a:ext cx="8621153" cy="59917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71932" y="2731650"/>
            <a:ext cx="1509623" cy="2599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71932" y="5474849"/>
            <a:ext cx="1509623" cy="1046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14467" y="2731650"/>
            <a:ext cx="6650967" cy="378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20026" y="2487335"/>
            <a:ext cx="7745408" cy="100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5571" y="2445943"/>
            <a:ext cx="109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Folder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498" y="5813543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Workspace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2796" y="1607963"/>
            <a:ext cx="13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 bar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97971" y="2537631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Command</a:t>
            </a:r>
          </a:p>
          <a:p>
            <a:r>
              <a:rPr lang="en-US" b="1" dirty="0"/>
              <a:t>Window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920377" y="3079630"/>
            <a:ext cx="877595" cy="5175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92995" y="2872546"/>
            <a:ext cx="878937" cy="1805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483029" y="1906614"/>
            <a:ext cx="1036997" cy="5393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</p:cNvCxnSpPr>
          <p:nvPr/>
        </p:nvCxnSpPr>
        <p:spPr>
          <a:xfrm flipV="1">
            <a:off x="1303196" y="5900468"/>
            <a:ext cx="568736" cy="977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7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385</Words>
  <Application>Microsoft Office PowerPoint</Application>
  <PresentationFormat>Widescreen</PresentationFormat>
  <Paragraphs>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See,Kyle B</dc:creator>
  <cp:lastModifiedBy>See,Kyle B</cp:lastModifiedBy>
  <cp:revision>54</cp:revision>
  <dcterms:created xsi:type="dcterms:W3CDTF">2023-03-23T16:17:43Z</dcterms:created>
  <dcterms:modified xsi:type="dcterms:W3CDTF">2023-05-17T20:47:23Z</dcterms:modified>
</cp:coreProperties>
</file>